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567" r:id="rId5"/>
    <p:sldId id="303" r:id="rId6"/>
    <p:sldId id="505" r:id="rId7"/>
    <p:sldId id="496" r:id="rId8"/>
    <p:sldId id="506" r:id="rId9"/>
    <p:sldId id="508" r:id="rId10"/>
    <p:sldId id="509" r:id="rId11"/>
    <p:sldId id="510" r:id="rId12"/>
    <p:sldId id="511" r:id="rId13"/>
    <p:sldId id="519" r:id="rId14"/>
    <p:sldId id="512" r:id="rId15"/>
    <p:sldId id="514" r:id="rId16"/>
    <p:sldId id="518" r:id="rId17"/>
    <p:sldId id="515" r:id="rId18"/>
    <p:sldId id="516" r:id="rId19"/>
    <p:sldId id="517" r:id="rId20"/>
    <p:sldId id="5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6F6"/>
    <a:srgbClr val="DFEEDB"/>
    <a:srgbClr val="FFF5D5"/>
    <a:srgbClr val="FF6F79"/>
    <a:srgbClr val="FDE0D3"/>
    <a:srgbClr val="FF858E"/>
    <a:srgbClr val="A1B8E1"/>
    <a:srgbClr val="FF979E"/>
    <a:srgbClr val="FBC3AA"/>
    <a:srgbClr val="FFE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0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69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23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58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18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35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23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Hello and welcome, in this video  we will start to dive into the components of the internal structure of transformers.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7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4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87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7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26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81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8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7D58640A-CC73-F9C7-CC27-3259633197E0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505A135B-65B4-66A5-1F68-821C4B494137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0908B992-0741-5C11-66DC-6F2FB088F131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52789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ED99EE16-6BE8-B031-7FCC-D5C1CBFA9CED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4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9657-230F-A670-6077-1DEA4558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 systems Types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4BA6DB-7594-9BF0-0962-B161AB3412D1}"/>
              </a:ext>
            </a:extLst>
          </p:cNvPr>
          <p:cNvSpPr/>
          <p:nvPr/>
        </p:nvSpPr>
        <p:spPr>
          <a:xfrm>
            <a:off x="4329404" y="1922106"/>
            <a:ext cx="3247053" cy="811763"/>
          </a:xfrm>
          <a:prstGeom prst="roundRect">
            <a:avLst/>
          </a:prstGeom>
          <a:solidFill>
            <a:srgbClr val="FDE0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 answering systems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5168DD-3275-7EE7-1E60-FE6C3BBA0B2C}"/>
              </a:ext>
            </a:extLst>
          </p:cNvPr>
          <p:cNvSpPr/>
          <p:nvPr/>
        </p:nvSpPr>
        <p:spPr>
          <a:xfrm>
            <a:off x="2243233" y="3648272"/>
            <a:ext cx="1520889" cy="606490"/>
          </a:xfrm>
          <a:prstGeom prst="roundRect">
            <a:avLst/>
          </a:prstGeom>
          <a:solidFill>
            <a:srgbClr val="FFF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C77237-C9F0-D8A5-F62B-4A4D1B83E30B}"/>
              </a:ext>
            </a:extLst>
          </p:cNvPr>
          <p:cNvSpPr/>
          <p:nvPr/>
        </p:nvSpPr>
        <p:spPr>
          <a:xfrm>
            <a:off x="7766179" y="3648271"/>
            <a:ext cx="1520889" cy="606490"/>
          </a:xfrm>
          <a:prstGeom prst="roundRect">
            <a:avLst/>
          </a:prstGeom>
          <a:solidFill>
            <a:srgbClr val="D6E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Answer format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1E9FF82-24D8-CFB4-8576-3CCAAA5D2B8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4021104" y="1716444"/>
            <a:ext cx="914403" cy="29492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676892C-663E-EE64-D996-34D15659B219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6782576" y="1904223"/>
            <a:ext cx="914402" cy="25736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AE4FFA-EE9C-E8FD-93B7-E942B3E9DD94}"/>
              </a:ext>
            </a:extLst>
          </p:cNvPr>
          <p:cNvSpPr/>
          <p:nvPr/>
        </p:nvSpPr>
        <p:spPr>
          <a:xfrm>
            <a:off x="380769" y="4646177"/>
            <a:ext cx="2052735" cy="420110"/>
          </a:xfrm>
          <a:prstGeom prst="roundRect">
            <a:avLst/>
          </a:prstGeom>
          <a:solidFill>
            <a:srgbClr val="FFF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Open domain QA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620F2E-3AE6-9053-AF0B-3831116808BA}"/>
              </a:ext>
            </a:extLst>
          </p:cNvPr>
          <p:cNvSpPr/>
          <p:nvPr/>
        </p:nvSpPr>
        <p:spPr>
          <a:xfrm>
            <a:off x="3104371" y="4646177"/>
            <a:ext cx="2052735" cy="420110"/>
          </a:xfrm>
          <a:prstGeom prst="roundRect">
            <a:avLst/>
          </a:prstGeom>
          <a:solidFill>
            <a:srgbClr val="FFF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Closed domain QA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CCDB25-E8FB-6D1E-E6CC-7ED5AB391AF0}"/>
              </a:ext>
            </a:extLst>
          </p:cNvPr>
          <p:cNvSpPr/>
          <p:nvPr/>
        </p:nvSpPr>
        <p:spPr>
          <a:xfrm>
            <a:off x="9609751" y="4747644"/>
            <a:ext cx="2052735" cy="559605"/>
          </a:xfrm>
          <a:prstGeom prst="roundRect">
            <a:avLst/>
          </a:prstGeom>
          <a:solidFill>
            <a:srgbClr val="D6E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Generative QA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125CBB-9B1E-D806-5301-E45A9BBC0501}"/>
              </a:ext>
            </a:extLst>
          </p:cNvPr>
          <p:cNvSpPr/>
          <p:nvPr/>
        </p:nvSpPr>
        <p:spPr>
          <a:xfrm>
            <a:off x="7500255" y="4765840"/>
            <a:ext cx="2052735" cy="523215"/>
          </a:xfrm>
          <a:prstGeom prst="roundRect">
            <a:avLst/>
          </a:prstGeom>
          <a:solidFill>
            <a:srgbClr val="D6E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Knowledge-based QA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76A79F-F3DD-23AF-09F0-13C8471A9D9B}"/>
              </a:ext>
            </a:extLst>
          </p:cNvPr>
          <p:cNvSpPr/>
          <p:nvPr/>
        </p:nvSpPr>
        <p:spPr>
          <a:xfrm>
            <a:off x="5390758" y="4765841"/>
            <a:ext cx="2052735" cy="523214"/>
          </a:xfrm>
          <a:prstGeom prst="roundRect">
            <a:avLst/>
          </a:prstGeom>
          <a:solidFill>
            <a:srgbClr val="D6E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Extractive QA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161D234-EC84-4C88-591C-E4CEFB08C395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rot="5400000">
            <a:off x="2009701" y="3652199"/>
            <a:ext cx="391415" cy="15965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FD82D07-A39C-4B04-0087-8DB5C43EDCE7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16200000" flipH="1">
            <a:off x="3371501" y="3886938"/>
            <a:ext cx="391415" cy="11270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CF2EB38-9B97-F07E-E8AF-052A946E59D3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rot="5400000">
            <a:off x="7216335" y="3455552"/>
            <a:ext cx="511080" cy="2109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8AC5427-AB33-B1D1-9E2C-E5C6C71782A9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rot="16200000" flipH="1">
            <a:off x="9334930" y="3446454"/>
            <a:ext cx="492883" cy="21094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B9B4B2-74AC-12EF-9F38-233BB448A8C1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flipH="1">
            <a:off x="8526623" y="4254761"/>
            <a:ext cx="1" cy="51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6676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7EC-6B7C-8F03-B04F-154D2E37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domain QA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6F664-15D0-590C-D95F-0A6EB7A362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Designed to answer any type of question, regardless of the domain or topic. </a:t>
            </a:r>
          </a:p>
          <a:p>
            <a:r>
              <a:rPr lang="en-US" dirty="0"/>
              <a:t>Use natural language processing (NLP) techniques to understand the meaning of a question and search through a vast amount of data to find relevant information that can answer the question.</a:t>
            </a:r>
          </a:p>
          <a:p>
            <a:r>
              <a:rPr lang="en-US" dirty="0"/>
              <a:t>Used for general information retrieval tasks, such as answering trivia questions or providing answers to common queries.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9654C-1B60-043A-3A57-9F1C3D0D9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815" y="3561689"/>
            <a:ext cx="5444812" cy="303485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F4268B-A74F-71EA-700C-8B1F6ECBE35C}"/>
              </a:ext>
            </a:extLst>
          </p:cNvPr>
          <p:cNvSpPr txBox="1"/>
          <p:nvPr/>
        </p:nvSpPr>
        <p:spPr>
          <a:xfrm>
            <a:off x="2833393" y="6561180"/>
            <a:ext cx="60976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http://ai.stanford.edu/blog/answering-complex-questions/</a:t>
            </a:r>
            <a:endParaRPr lang="en-US" sz="1200" dirty="0">
              <a:solidFill>
                <a:schemeClr val="bg1">
                  <a:lumMod val="6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71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64D1-4A67-300F-2AC8-40CC284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domain QA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D114-731E-9042-1ED3-6F4CC9E8E4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Designed to answer questions within a specific domain or topic.</a:t>
            </a:r>
          </a:p>
          <a:p>
            <a:r>
              <a:rPr lang="en-US" dirty="0"/>
              <a:t>Trained on a limited set of data related to the specific domain, such as medical or legal information.</a:t>
            </a:r>
          </a:p>
          <a:p>
            <a:r>
              <a:rPr lang="en-US" dirty="0"/>
              <a:t>This allows them to provide more accurate and relevant answers to questions related to that domain.</a:t>
            </a:r>
          </a:p>
          <a:p>
            <a:r>
              <a:rPr lang="en-US" dirty="0"/>
              <a:t>Used in specialized fields where accuracy and precision are critical.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6C6A5-A075-2FE6-15B9-A9E99D34D7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446" y="3806687"/>
            <a:ext cx="4957107" cy="249457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CE31F4-844B-00EB-A65F-164AE5694B0B}"/>
              </a:ext>
            </a:extLst>
          </p:cNvPr>
          <p:cNvSpPr txBox="1"/>
          <p:nvPr/>
        </p:nvSpPr>
        <p:spPr>
          <a:xfrm>
            <a:off x="3151464" y="6444472"/>
            <a:ext cx="6097656" cy="233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kern="100" dirty="0">
                <a:solidFill>
                  <a:schemeClr val="bg1">
                    <a:lumMod val="65000"/>
                  </a:schemeClr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https://www.pinecone.io/learn/openai-gen-qa/ </a:t>
            </a:r>
            <a:endParaRPr lang="en-US" sz="1100" kern="100" dirty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9657-230F-A670-6077-1DEA4558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Question answering systems 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4BA6DB-7594-9BF0-0962-B161AB3412D1}"/>
              </a:ext>
            </a:extLst>
          </p:cNvPr>
          <p:cNvSpPr/>
          <p:nvPr/>
        </p:nvSpPr>
        <p:spPr>
          <a:xfrm>
            <a:off x="4329404" y="1922106"/>
            <a:ext cx="3247053" cy="811763"/>
          </a:xfrm>
          <a:prstGeom prst="roundRect">
            <a:avLst/>
          </a:prstGeom>
          <a:solidFill>
            <a:srgbClr val="D6E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 answering systems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Building Methods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5168DD-3275-7EE7-1E60-FE6C3BBA0B2C}"/>
              </a:ext>
            </a:extLst>
          </p:cNvPr>
          <p:cNvSpPr/>
          <p:nvPr/>
        </p:nvSpPr>
        <p:spPr>
          <a:xfrm>
            <a:off x="3096983" y="3517642"/>
            <a:ext cx="1520889" cy="606490"/>
          </a:xfrm>
          <a:prstGeom prst="roundRect">
            <a:avLst/>
          </a:prstGeom>
          <a:solidFill>
            <a:srgbClr val="DFEE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Rule-based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Method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126FEC-E748-44F1-6FA2-73F945698A3E}"/>
              </a:ext>
            </a:extLst>
          </p:cNvPr>
          <p:cNvSpPr/>
          <p:nvPr/>
        </p:nvSpPr>
        <p:spPr>
          <a:xfrm>
            <a:off x="5192485" y="3517642"/>
            <a:ext cx="1520889" cy="606490"/>
          </a:xfrm>
          <a:prstGeom prst="roundRect">
            <a:avLst/>
          </a:prstGeom>
          <a:solidFill>
            <a:srgbClr val="DFEE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Statistical Methods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C77237-C9F0-D8A5-F62B-4A4D1B83E30B}"/>
              </a:ext>
            </a:extLst>
          </p:cNvPr>
          <p:cNvSpPr/>
          <p:nvPr/>
        </p:nvSpPr>
        <p:spPr>
          <a:xfrm>
            <a:off x="7252996" y="3517642"/>
            <a:ext cx="1816359" cy="606490"/>
          </a:xfrm>
          <a:prstGeom prst="roundRect">
            <a:avLst/>
          </a:prstGeom>
          <a:solidFill>
            <a:srgbClr val="DFEE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Learning Methods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BA49AE-6C35-CDF8-D9B1-3D362F8ADBF3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952930" y="2733869"/>
            <a:ext cx="1" cy="78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1E9FF82-24D8-CFB4-8576-3CCAAA5D2B8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4513294" y="2078004"/>
            <a:ext cx="783773" cy="20955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676892C-663E-EE64-D996-34D15659B21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6665167" y="2021632"/>
            <a:ext cx="783773" cy="22082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951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4E1E-1D1D-8B61-5372-63B4621B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Rule-based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3D65-54D7-F0C6-3DE1-318D98CA9F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ln w="19050">
            <a:noFill/>
          </a:ln>
        </p:spPr>
        <p:txBody>
          <a:bodyPr/>
          <a:lstStyle/>
          <a:p>
            <a:r>
              <a:rPr lang="en-US" dirty="0"/>
              <a:t>These methods use a set of rules to match the question with the answer. </a:t>
            </a:r>
          </a:p>
          <a:p>
            <a:r>
              <a:rPr lang="en-US" dirty="0"/>
              <a:t>For example:</a:t>
            </a:r>
          </a:p>
          <a:p>
            <a:r>
              <a:rPr lang="en-US" dirty="0"/>
              <a:t> The question: </a:t>
            </a:r>
            <a:r>
              <a:rPr lang="en-US" dirty="0">
                <a:solidFill>
                  <a:srgbClr val="00B050"/>
                </a:solidFill>
              </a:rPr>
              <a:t>“Who is the president of the United States?”</a:t>
            </a:r>
          </a:p>
          <a:p>
            <a:r>
              <a:rPr lang="en-US" dirty="0"/>
              <a:t>System rule: </a:t>
            </a:r>
            <a:r>
              <a:rPr lang="en-US" dirty="0">
                <a:solidFill>
                  <a:srgbClr val="00B050"/>
                </a:solidFill>
              </a:rPr>
              <a:t>“The president of the United States is X”</a:t>
            </a:r>
          </a:p>
          <a:p>
            <a:r>
              <a:rPr lang="en-US" dirty="0"/>
              <a:t>Rule-based methods:</a:t>
            </a:r>
          </a:p>
          <a:p>
            <a:pPr lvl="1"/>
            <a:r>
              <a:rPr lang="en-US" sz="1600" dirty="0"/>
              <a:t>Simple and easy to implement</a:t>
            </a:r>
          </a:p>
          <a:p>
            <a:pPr lvl="1"/>
            <a:r>
              <a:rPr lang="en-US" sz="1600" dirty="0"/>
              <a:t>limited by the quality and completeness of the rules and the knowledge base.</a:t>
            </a:r>
          </a:p>
        </p:txBody>
      </p:sp>
      <p:pic>
        <p:nvPicPr>
          <p:cNvPr id="5" name="Picture 2" descr="Three reasons rule-based chatbots rule | CustomerThink">
            <a:extLst>
              <a:ext uri="{FF2B5EF4-FFF2-40B4-BE49-F238E27FC236}">
                <a16:creationId xmlns:a16="http://schemas.microsoft.com/office/drawing/2014/main" id="{29FF5E6F-E0F1-ADD4-329B-A7A7130E0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13818" b="5934"/>
          <a:stretch/>
        </p:blipFill>
        <p:spPr bwMode="auto">
          <a:xfrm>
            <a:off x="7972905" y="4225183"/>
            <a:ext cx="3327886" cy="26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3FFD05-CBE4-85CA-EF68-CDFAEA2C70E8}"/>
              </a:ext>
            </a:extLst>
          </p:cNvPr>
          <p:cNvSpPr/>
          <p:nvPr/>
        </p:nvSpPr>
        <p:spPr>
          <a:xfrm>
            <a:off x="6577781" y="2428568"/>
            <a:ext cx="235974" cy="3441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68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4E1E-1D1D-8B61-5372-63B4621B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3D65-54D7-F0C6-3DE1-318D98CA9F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285758"/>
            <a:ext cx="10231346" cy="5355727"/>
          </a:xfrm>
        </p:spPr>
        <p:txBody>
          <a:bodyPr/>
          <a:lstStyle/>
          <a:p>
            <a:r>
              <a:rPr lang="en-US" dirty="0"/>
              <a:t>These methods use statistical techniques to find the most likely answer to a question.</a:t>
            </a:r>
          </a:p>
          <a:p>
            <a:r>
              <a:rPr lang="en-US" dirty="0"/>
              <a:t>For example:</a:t>
            </a:r>
          </a:p>
          <a:p>
            <a:r>
              <a:rPr lang="en-US" dirty="0"/>
              <a:t>The question: </a:t>
            </a:r>
            <a:r>
              <a:rPr lang="en-US" dirty="0">
                <a:solidFill>
                  <a:srgbClr val="00B050"/>
                </a:solidFill>
              </a:rPr>
              <a:t>“What is the capital of France?”</a:t>
            </a:r>
          </a:p>
          <a:p>
            <a:r>
              <a:rPr lang="en-US" dirty="0"/>
              <a:t>The system: use a term </a:t>
            </a:r>
            <a:r>
              <a:rPr lang="en-US" b="1" dirty="0"/>
              <a:t>frequency-inverse document frequency (TF-IDF) </a:t>
            </a:r>
            <a:r>
              <a:rPr lang="en-US" dirty="0"/>
              <a:t>algorithm to rank the documents that contain the words </a:t>
            </a:r>
            <a:r>
              <a:rPr lang="en-US" dirty="0">
                <a:solidFill>
                  <a:srgbClr val="00B050"/>
                </a:solidFill>
              </a:rPr>
              <a:t>“capital”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“France” </a:t>
            </a:r>
            <a:r>
              <a:rPr lang="en-US" dirty="0"/>
              <a:t>and return the most relevant one as the answer.</a:t>
            </a:r>
          </a:p>
          <a:p>
            <a:r>
              <a:rPr lang="en-US" dirty="0"/>
              <a:t>Statistical methods:</a:t>
            </a:r>
          </a:p>
          <a:p>
            <a:pPr lvl="1"/>
            <a:r>
              <a:rPr lang="en-US" sz="1600" dirty="0"/>
              <a:t>fast and scalable</a:t>
            </a:r>
          </a:p>
          <a:p>
            <a:pPr lvl="1"/>
            <a:r>
              <a:rPr lang="en-US" sz="1600" dirty="0"/>
              <a:t>they are dependent on the quality and quantity of the data and the features.</a:t>
            </a:r>
          </a:p>
        </p:txBody>
      </p:sp>
      <p:pic>
        <p:nvPicPr>
          <p:cNvPr id="1026" name="Picture 2" descr="NLP] TF-IDF (Term Frequency - Inverse Document Frequency)">
            <a:extLst>
              <a:ext uri="{FF2B5EF4-FFF2-40B4-BE49-F238E27FC236}">
                <a16:creationId xmlns:a16="http://schemas.microsoft.com/office/drawing/2014/main" id="{859DDF04-1D6E-29D0-7B56-807CB7820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4" b="13660"/>
          <a:stretch/>
        </p:blipFill>
        <p:spPr bwMode="auto">
          <a:xfrm>
            <a:off x="6243529" y="4498017"/>
            <a:ext cx="4678247" cy="21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E5906-A134-2AB2-0233-640A3E4CF731}"/>
              </a:ext>
            </a:extLst>
          </p:cNvPr>
          <p:cNvSpPr txBox="1"/>
          <p:nvPr/>
        </p:nvSpPr>
        <p:spPr>
          <a:xfrm>
            <a:off x="7639489" y="6610350"/>
            <a:ext cx="188551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https://rfriend.tistory.com/745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840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7C98-CB87-63BB-3BB0-EDA76DCF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650D-F289-79F7-5C1B-36B0E21F92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most robust and cutting-edge approach: Deep Learning with Transformer</a:t>
            </a:r>
          </a:p>
          <a:p>
            <a:r>
              <a:rPr lang="en-US" dirty="0"/>
              <a:t>This method harnesses transformers to fine-tune pre-trained models for building QA systems that operate seamlessly across texts, images, and tables.</a:t>
            </a:r>
          </a:p>
          <a:p>
            <a:r>
              <a:rPr lang="en-US" dirty="0"/>
              <a:t>This approach holds immense promise for achieving high-quality question-answering performance across a variety of domains and contexts.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58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12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678"/>
            <a:ext cx="10515600" cy="124844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 Answering systems using transformers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897883" y="3478661"/>
            <a:ext cx="650737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1- Ch 4 QA intuition">
            <a:hlinkClick r:id="" action="ppaction://media"/>
            <a:extLst>
              <a:ext uri="{FF2B5EF4-FFF2-40B4-BE49-F238E27FC236}">
                <a16:creationId xmlns:a16="http://schemas.microsoft.com/office/drawing/2014/main" id="{BA2B13C3-A1CC-A9DB-0D85-06035E94D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8553" y="2547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8C9C-7262-AF0C-D39E-4C1348B1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DA2F-CF43-48EE-1EAC-A23C9284D0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Question answering systems are systems that can automatically answer questions that are posed by humans in natural language.</a:t>
            </a:r>
          </a:p>
          <a:p>
            <a:r>
              <a:rPr lang="en-US" dirty="0"/>
              <a:t>Question Answering Apps: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B72CB-5C9F-3FB4-3FB8-81BD7DB03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0" y="3571875"/>
            <a:ext cx="1390650" cy="1390650"/>
          </a:xfrm>
          <a:prstGeom prst="rect">
            <a:avLst/>
          </a:prstGeom>
        </p:spPr>
      </p:pic>
      <p:pic>
        <p:nvPicPr>
          <p:cNvPr id="1026" name="Picture 2" descr="Free Icon | Search engine">
            <a:extLst>
              <a:ext uri="{FF2B5EF4-FFF2-40B4-BE49-F238E27FC236}">
                <a16:creationId xmlns:a16="http://schemas.microsoft.com/office/drawing/2014/main" id="{D35D9C37-507D-2A94-79B5-DE0EF1F46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90" y="3700463"/>
            <a:ext cx="1262062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um Vector | Virtual assistant logo">
            <a:extLst>
              <a:ext uri="{FF2B5EF4-FFF2-40B4-BE49-F238E27FC236}">
                <a16:creationId xmlns:a16="http://schemas.microsoft.com/office/drawing/2014/main" id="{C0DFD791-8B1C-184B-20B5-39B2889E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669" y="3140869"/>
            <a:ext cx="2252662" cy="225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5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7C98-CB87-63BB-3BB0-EDA76DCF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discuss in this chapter?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650D-F289-79F7-5C1B-36B0E21F92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are the different types of question-answering systems and how do they work?</a:t>
            </a:r>
          </a:p>
          <a:p>
            <a:r>
              <a:rPr lang="en-US" dirty="0"/>
              <a:t>What are the different methods for building question answering systems and what are their advantages and disadvantages?</a:t>
            </a:r>
          </a:p>
          <a:p>
            <a:r>
              <a:rPr lang="en-US" dirty="0"/>
              <a:t>How can we use transformers to build question-answering systems for different types of data, such as text, tables, and images?</a:t>
            </a:r>
          </a:p>
          <a:p>
            <a:r>
              <a:rPr lang="en-US" dirty="0"/>
              <a:t>How to fine-tune a pretrained transformer model for our custom dataset?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38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9657-230F-A670-6077-1DEA4558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 systems Types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4BA6DB-7594-9BF0-0962-B161AB3412D1}"/>
              </a:ext>
            </a:extLst>
          </p:cNvPr>
          <p:cNvSpPr/>
          <p:nvPr/>
        </p:nvSpPr>
        <p:spPr>
          <a:xfrm>
            <a:off x="4329404" y="1922106"/>
            <a:ext cx="3247053" cy="811763"/>
          </a:xfrm>
          <a:prstGeom prst="roundRect">
            <a:avLst/>
          </a:prstGeom>
          <a:solidFill>
            <a:srgbClr val="FDE0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 answering systems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5168DD-3275-7EE7-1E60-FE6C3BBA0B2C}"/>
              </a:ext>
            </a:extLst>
          </p:cNvPr>
          <p:cNvSpPr/>
          <p:nvPr/>
        </p:nvSpPr>
        <p:spPr>
          <a:xfrm>
            <a:off x="2243233" y="3648272"/>
            <a:ext cx="1520889" cy="606490"/>
          </a:xfrm>
          <a:prstGeom prst="roundRect">
            <a:avLst/>
          </a:prstGeom>
          <a:solidFill>
            <a:srgbClr val="FFF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C77237-C9F0-D8A5-F62B-4A4D1B83E30B}"/>
              </a:ext>
            </a:extLst>
          </p:cNvPr>
          <p:cNvSpPr/>
          <p:nvPr/>
        </p:nvSpPr>
        <p:spPr>
          <a:xfrm>
            <a:off x="7766179" y="3648271"/>
            <a:ext cx="1520889" cy="606490"/>
          </a:xfrm>
          <a:prstGeom prst="roundRect">
            <a:avLst/>
          </a:prstGeom>
          <a:solidFill>
            <a:srgbClr val="D6E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Answer format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1E9FF82-24D8-CFB4-8576-3CCAAA5D2B8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4021104" y="1716444"/>
            <a:ext cx="914403" cy="29492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676892C-663E-EE64-D996-34D15659B219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6782576" y="1904223"/>
            <a:ext cx="914402" cy="25736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AE4FFA-EE9C-E8FD-93B7-E942B3E9DD94}"/>
              </a:ext>
            </a:extLst>
          </p:cNvPr>
          <p:cNvSpPr/>
          <p:nvPr/>
        </p:nvSpPr>
        <p:spPr>
          <a:xfrm>
            <a:off x="380769" y="4646177"/>
            <a:ext cx="2052735" cy="420110"/>
          </a:xfrm>
          <a:prstGeom prst="roundRect">
            <a:avLst/>
          </a:prstGeom>
          <a:solidFill>
            <a:srgbClr val="FFF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Open domain QA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620F2E-3AE6-9053-AF0B-3831116808BA}"/>
              </a:ext>
            </a:extLst>
          </p:cNvPr>
          <p:cNvSpPr/>
          <p:nvPr/>
        </p:nvSpPr>
        <p:spPr>
          <a:xfrm>
            <a:off x="3104371" y="4646177"/>
            <a:ext cx="2052735" cy="420110"/>
          </a:xfrm>
          <a:prstGeom prst="roundRect">
            <a:avLst/>
          </a:prstGeom>
          <a:solidFill>
            <a:srgbClr val="FFF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Closed domain QA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CCDB25-E8FB-6D1E-E6CC-7ED5AB391AF0}"/>
              </a:ext>
            </a:extLst>
          </p:cNvPr>
          <p:cNvSpPr/>
          <p:nvPr/>
        </p:nvSpPr>
        <p:spPr>
          <a:xfrm>
            <a:off x="9609751" y="4747644"/>
            <a:ext cx="2052735" cy="559605"/>
          </a:xfrm>
          <a:prstGeom prst="roundRect">
            <a:avLst/>
          </a:prstGeom>
          <a:solidFill>
            <a:srgbClr val="D6E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Generative QA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125CBB-9B1E-D806-5301-E45A9BBC0501}"/>
              </a:ext>
            </a:extLst>
          </p:cNvPr>
          <p:cNvSpPr/>
          <p:nvPr/>
        </p:nvSpPr>
        <p:spPr>
          <a:xfrm>
            <a:off x="7500255" y="4765840"/>
            <a:ext cx="2052735" cy="523215"/>
          </a:xfrm>
          <a:prstGeom prst="roundRect">
            <a:avLst/>
          </a:prstGeom>
          <a:solidFill>
            <a:srgbClr val="D6E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Knowledge-based QA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76A79F-F3DD-23AF-09F0-13C8471A9D9B}"/>
              </a:ext>
            </a:extLst>
          </p:cNvPr>
          <p:cNvSpPr/>
          <p:nvPr/>
        </p:nvSpPr>
        <p:spPr>
          <a:xfrm>
            <a:off x="5390758" y="4765841"/>
            <a:ext cx="2052735" cy="523214"/>
          </a:xfrm>
          <a:prstGeom prst="roundRect">
            <a:avLst/>
          </a:prstGeom>
          <a:solidFill>
            <a:srgbClr val="D6E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Extractive QA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161D234-EC84-4C88-591C-E4CEFB08C395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rot="5400000">
            <a:off x="2009701" y="3652199"/>
            <a:ext cx="391415" cy="15965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FD82D07-A39C-4B04-0087-8DB5C43EDCE7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16200000" flipH="1">
            <a:off x="3371501" y="3886938"/>
            <a:ext cx="391415" cy="11270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CF2EB38-9B97-F07E-E8AF-052A946E59D3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rot="5400000">
            <a:off x="7216335" y="3455552"/>
            <a:ext cx="511080" cy="2109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8AC5427-AB33-B1D1-9E2C-E5C6C71782A9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rot="16200000" flipH="1">
            <a:off x="9334930" y="3446454"/>
            <a:ext cx="492883" cy="21094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B9B4B2-74AC-12EF-9F38-233BB448A8C1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flipH="1">
            <a:off x="8526623" y="4254761"/>
            <a:ext cx="1" cy="51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0085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 Answering System Note">
            <a:extLst>
              <a:ext uri="{FF2B5EF4-FFF2-40B4-BE49-F238E27FC236}">
                <a16:creationId xmlns:a16="http://schemas.microsoft.com/office/drawing/2014/main" id="{24800B53-3448-13AE-2CD9-CCBD5EB4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057" y="3710466"/>
            <a:ext cx="7869886" cy="26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5791C-BD01-CCD5-ECCD-95BA57B9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Extractive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F793A-2D34-54F0-98AD-F1DCD8A8DC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332411"/>
            <a:ext cx="10231346" cy="5355727"/>
          </a:xfrm>
        </p:spPr>
        <p:txBody>
          <a:bodyPr/>
          <a:lstStyle/>
          <a:p>
            <a:r>
              <a:rPr lang="en-US" dirty="0"/>
              <a:t>Also known as Information retrieval-based QA </a:t>
            </a:r>
          </a:p>
          <a:p>
            <a:r>
              <a:rPr lang="en-US" dirty="0"/>
              <a:t>Extracting the answer directly from a given passage or document without generating any new text.</a:t>
            </a:r>
          </a:p>
          <a:p>
            <a:r>
              <a:rPr lang="en-US" dirty="0"/>
              <a:t>Identifies the relevant passages or sentences from the text that contain the answer.</a:t>
            </a:r>
          </a:p>
          <a:p>
            <a:r>
              <a:rPr lang="en-US" dirty="0"/>
              <a:t>Use for fact-based questions that require a specific answer.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18E96-D9A4-1A09-BF8E-E2F10EE2DD36}"/>
              </a:ext>
            </a:extLst>
          </p:cNvPr>
          <p:cNvSpPr/>
          <p:nvPr/>
        </p:nvSpPr>
        <p:spPr>
          <a:xfrm>
            <a:off x="4665306" y="4749282"/>
            <a:ext cx="4051311" cy="126389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C3A21-7835-EADA-E95D-95EE1ADCCE9F}"/>
              </a:ext>
            </a:extLst>
          </p:cNvPr>
          <p:cNvSpPr txBox="1"/>
          <p:nvPr/>
        </p:nvSpPr>
        <p:spPr>
          <a:xfrm>
            <a:off x="5148166" y="6456851"/>
            <a:ext cx="23723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https://rainynotes.net/QA-System-Note/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89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C801-7953-7BD1-8DDF-937EE17C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53D0-1C76-EE1C-B93B-25324827BA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Uses a structured database of knowledge or information</a:t>
            </a:r>
          </a:p>
          <a:p>
            <a:r>
              <a:rPr lang="en-US" dirty="0"/>
              <a:t>Returns an abstractive answer, which is a natural language sentence that summarizes the answer. </a:t>
            </a:r>
          </a:p>
          <a:p>
            <a:r>
              <a:rPr lang="en-US" dirty="0"/>
              <a:t>For 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D27E0-B527-08AA-4ADE-288DEADCF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80" y="3454100"/>
            <a:ext cx="7118668" cy="2968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A5F860-DFA4-4C54-0601-2EBCCDF79689}"/>
              </a:ext>
            </a:extLst>
          </p:cNvPr>
          <p:cNvSpPr txBox="1"/>
          <p:nvPr/>
        </p:nvSpPr>
        <p:spPr>
          <a:xfrm>
            <a:off x="1979018" y="6422176"/>
            <a:ext cx="7806406" cy="248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https://www.researchgate.net/publication/318740438_Improved_Neural_Relation_Detection_for_Knowledge_Base_Question_Answering</a:t>
            </a:r>
            <a:endParaRPr lang="en-US" sz="1400" kern="100" dirty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8CF99C-2D61-858F-4364-1A8FCB43BAA8}"/>
              </a:ext>
            </a:extLst>
          </p:cNvPr>
          <p:cNvSpPr/>
          <p:nvPr/>
        </p:nvSpPr>
        <p:spPr>
          <a:xfrm>
            <a:off x="2491273" y="3601615"/>
            <a:ext cx="3060441" cy="2612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B07AB-C658-CD18-EF31-25BBBF50E6BE}"/>
              </a:ext>
            </a:extLst>
          </p:cNvPr>
          <p:cNvSpPr/>
          <p:nvPr/>
        </p:nvSpPr>
        <p:spPr>
          <a:xfrm>
            <a:off x="4833258" y="4999345"/>
            <a:ext cx="1063690" cy="2612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5FFAE-F729-30FF-4A03-45F64C711AC2}"/>
              </a:ext>
            </a:extLst>
          </p:cNvPr>
          <p:cNvSpPr/>
          <p:nvPr/>
        </p:nvSpPr>
        <p:spPr>
          <a:xfrm>
            <a:off x="5641347" y="3306912"/>
            <a:ext cx="3806889" cy="1567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06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54BC-E6DE-606D-531A-5EBAF1AEC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95B5-F278-9473-FAA2-46113C35CD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Also called Abstractive QA. </a:t>
            </a:r>
          </a:p>
          <a:p>
            <a:r>
              <a:rPr lang="en-US" dirty="0"/>
              <a:t>Generative QA models are typically based on deep learning techniques such as transformer models like BERT and GPT. </a:t>
            </a:r>
          </a:p>
          <a:p>
            <a:r>
              <a:rPr lang="en-US" dirty="0"/>
              <a:t>These models are trained on large amounts of text data and can generate coherent and contextually relevant answers to a wide range of questions.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E2E59-3134-175D-B8D0-1A8F1040907C}"/>
              </a:ext>
            </a:extLst>
          </p:cNvPr>
          <p:cNvSpPr txBox="1"/>
          <p:nvPr/>
        </p:nvSpPr>
        <p:spPr>
          <a:xfrm>
            <a:off x="2231741" y="6385650"/>
            <a:ext cx="6097554" cy="217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https://towardsdatascience.com/extractive-vs-generative-q-a-which-is-better-for-your-business-5a8a1faab59a</a:t>
            </a:r>
            <a:endParaRPr lang="en-US" sz="3200" kern="100" dirty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1E16F-C9B2-5DEB-F8AC-E4D5993762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147" y="3578480"/>
            <a:ext cx="5142147" cy="268479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5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54BC-E6DE-606D-531A-5EBAF1AEC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95B5-F278-9473-FAA2-46113C35CD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33" y="1117807"/>
            <a:ext cx="10231346" cy="5355727"/>
          </a:xfrm>
        </p:spPr>
        <p:txBody>
          <a:bodyPr/>
          <a:lstStyle/>
          <a:p>
            <a:r>
              <a:rPr lang="en-US" dirty="0"/>
              <a:t>The system analyzes the question and then generates a response that is grammatically correct and logically sound.</a:t>
            </a:r>
          </a:p>
          <a:p>
            <a:r>
              <a:rPr lang="en-US" dirty="0"/>
              <a:t>Generative QA advantages: </a:t>
            </a:r>
          </a:p>
          <a:p>
            <a:pPr lvl="1"/>
            <a:r>
              <a:rPr lang="en-US" sz="1600" dirty="0"/>
              <a:t>Provide answers to questions that are not covered in pre-existing databases or knowledge bases. </a:t>
            </a:r>
          </a:p>
          <a:p>
            <a:pPr lvl="1"/>
            <a:r>
              <a:rPr lang="en-US" sz="1600" dirty="0"/>
              <a:t>Generate answers that are more natural-sounding and human-like than those produced by retrieval-based models.</a:t>
            </a:r>
            <a:endParaRPr lang="en-US" dirty="0"/>
          </a:p>
          <a:p>
            <a:r>
              <a:rPr lang="en-US" dirty="0"/>
              <a:t>Generative QA disadvantages:</a:t>
            </a:r>
          </a:p>
          <a:p>
            <a:pPr lvl="1"/>
            <a:r>
              <a:rPr lang="en-US" sz="1600" dirty="0"/>
              <a:t>More computationally expensive and require more training data than retrieval-based models.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4A958-F7F3-B6E2-124B-2F36485F9F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74" y="3975130"/>
            <a:ext cx="5033286" cy="262795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C7131-4771-4252-0741-92B8D07B76B9}"/>
              </a:ext>
            </a:extLst>
          </p:cNvPr>
          <p:cNvSpPr txBox="1"/>
          <p:nvPr/>
        </p:nvSpPr>
        <p:spPr>
          <a:xfrm>
            <a:off x="5042467" y="6603082"/>
            <a:ext cx="6097554" cy="217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https://towardsdatascience.com/extractive-vs-generative-q-a-which-is-better-for-your-business-5a8a1faab59a</a:t>
            </a:r>
            <a:endParaRPr lang="en-US" sz="3200" kern="100" dirty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075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|1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3|8.1|7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3|1.9|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7|1.1|4.6|5.6|6.4|1|2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6.1|0.9|3|11.6|1|1|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6.2|9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7.8|3.1|1.1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7|6.5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4|0.6|4.9|1.5|7.1|0.9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1|7.4|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5.9|7.7|1.1|0.6|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7|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9.3|1.3|7.4|6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|0.7|5.9|0.9|6.9|0.9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Props1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34763</TotalTime>
  <Words>840</Words>
  <Application>Microsoft Office PowerPoint</Application>
  <PresentationFormat>Widescreen</PresentationFormat>
  <Paragraphs>108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BookAntiqua</vt:lpstr>
      <vt:lpstr>Calibri</vt:lpstr>
      <vt:lpstr>Daytona</vt:lpstr>
      <vt:lpstr>Gill Sans MT</vt:lpstr>
      <vt:lpstr>Segoe UI</vt:lpstr>
      <vt:lpstr>Segoe UI Emoji</vt:lpstr>
      <vt:lpstr>Times New Roman</vt:lpstr>
      <vt:lpstr>Office Theme</vt:lpstr>
      <vt:lpstr>PowerPoint Presentation</vt:lpstr>
      <vt:lpstr>Question Answering systems using transformers</vt:lpstr>
      <vt:lpstr>Introduction </vt:lpstr>
      <vt:lpstr>What will we discuss in this chapter?</vt:lpstr>
      <vt:lpstr>Question answering systems Types</vt:lpstr>
      <vt:lpstr>Extractive QA</vt:lpstr>
      <vt:lpstr>Knowledge-based QA</vt:lpstr>
      <vt:lpstr>Generative QA</vt:lpstr>
      <vt:lpstr>Generative QA</vt:lpstr>
      <vt:lpstr>Question answering systems Types</vt:lpstr>
      <vt:lpstr>Open domain QA systems </vt:lpstr>
      <vt:lpstr>Closed domain QA systems </vt:lpstr>
      <vt:lpstr>How to Build Question answering systems ?</vt:lpstr>
      <vt:lpstr> Rule-based methods</vt:lpstr>
      <vt:lpstr>Statistical methods</vt:lpstr>
      <vt:lpstr>Deep Learning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104</cp:revision>
  <dcterms:created xsi:type="dcterms:W3CDTF">2023-03-23T08:35:56Z</dcterms:created>
  <dcterms:modified xsi:type="dcterms:W3CDTF">2025-04-02T05:05:54Z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